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256" r:id="rId2"/>
    <p:sldId id="342" r:id="rId3"/>
    <p:sldId id="343" r:id="rId4"/>
    <p:sldId id="344" r:id="rId5"/>
    <p:sldId id="372" r:id="rId6"/>
    <p:sldId id="345" r:id="rId7"/>
    <p:sldId id="373" r:id="rId8"/>
    <p:sldId id="346" r:id="rId9"/>
    <p:sldId id="374" r:id="rId10"/>
    <p:sldId id="375" r:id="rId11"/>
    <p:sldId id="376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357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426" r:id="rId71"/>
    <p:sldId id="427" r:id="rId72"/>
    <p:sldId id="428" r:id="rId73"/>
    <p:sldId id="429" r:id="rId74"/>
    <p:sldId id="368" r:id="rId75"/>
    <p:sldId id="370" r:id="rId76"/>
    <p:sldId id="371" r:id="rId7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66115AD-0BA6-44F3-B642-42B19CEB55C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E4F5A00-B4E7-4A0A-BAA2-CAD5990A5030}" type="slidenum">
              <a:rPr lang="en-US" sz="1200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1"/>
          <p:cNvPicPr/>
          <p:nvPr/>
        </p:nvPicPr>
        <p:blipFill>
          <a:blip r:embed="rId14"/>
          <a:stretch/>
        </p:blipFill>
        <p:spPr>
          <a:xfrm>
            <a:off x="8110800" y="4699080"/>
            <a:ext cx="883080" cy="3304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Content Placeholder 3"/>
          <p:cNvPicPr/>
          <p:nvPr/>
        </p:nvPicPr>
        <p:blipFill>
          <a:blip r:embed="rId3"/>
          <a:srcRect t="22115" b="43917"/>
          <a:stretch/>
        </p:blipFill>
        <p:spPr>
          <a:xfrm>
            <a:off x="575280" y="543240"/>
            <a:ext cx="7728120" cy="340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53" y="124684"/>
            <a:ext cx="7051728" cy="43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49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35" y="89351"/>
            <a:ext cx="7764652" cy="44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038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474746"/>
                </a:solidFill>
                <a:latin typeface="Arial"/>
              </a:rPr>
              <a:t>Core components</a:t>
            </a:r>
            <a:endParaRPr dirty="0"/>
          </a:p>
        </p:txBody>
      </p:sp>
      <p:sp>
        <p:nvSpPr>
          <p:cNvPr id="270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Select an AWS region for your VPC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1" name="Shape 708"/>
          <p:cNvPicPr/>
          <p:nvPr/>
        </p:nvPicPr>
        <p:blipFill>
          <a:blip r:embed="rId2"/>
          <a:stretch/>
        </p:blipFill>
        <p:spPr>
          <a:xfrm>
            <a:off x="1412640" y="1572120"/>
            <a:ext cx="6248520" cy="3161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2095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74746"/>
                </a:solidFill>
              </a:rPr>
              <a:t>Core components</a:t>
            </a:r>
            <a:endParaRPr lang="en-US" sz="2800" dirty="0"/>
          </a:p>
        </p:txBody>
      </p:sp>
      <p:sp>
        <p:nvSpPr>
          <p:cNvPr id="273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Specify the size of our network with a CIDR block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4" name="Shape 715"/>
          <p:cNvPicPr/>
          <p:nvPr/>
        </p:nvPicPr>
        <p:blipFill>
          <a:blip r:embed="rId2"/>
          <a:stretch/>
        </p:blipFill>
        <p:spPr>
          <a:xfrm>
            <a:off x="1380600" y="1981080"/>
            <a:ext cx="6382080" cy="265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627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74746"/>
                </a:solidFill>
              </a:rPr>
              <a:t>Core components</a:t>
            </a:r>
            <a:endParaRPr lang="en-US" sz="2800" dirty="0"/>
          </a:p>
        </p:txBody>
      </p:sp>
      <p:sp>
        <p:nvSpPr>
          <p:cNvPr id="276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Create </a:t>
            </a:r>
            <a:r>
              <a:rPr lang="en-US" sz="2800" b="1" strike="noStrike">
                <a:solidFill>
                  <a:srgbClr val="595A5D"/>
                </a:solidFill>
                <a:latin typeface="Arial"/>
                <a:ea typeface="Arial"/>
              </a:rPr>
              <a:t>subnets</a:t>
            </a: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 inside the VPC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Subnets </a:t>
            </a:r>
            <a:r>
              <a:rPr lang="en-US" sz="2000" b="1" strike="noStrike">
                <a:solidFill>
                  <a:srgbClr val="595A5D"/>
                </a:solidFill>
                <a:latin typeface="Arial"/>
                <a:ea typeface="Arial"/>
              </a:rPr>
              <a:t>do not</a:t>
            </a:r>
            <a:r>
              <a:rPr lang="en-US" sz="2000" strike="noStrike">
                <a:solidFill>
                  <a:srgbClr val="595A5D"/>
                </a:solidFill>
                <a:latin typeface="Arial"/>
                <a:ea typeface="Arial"/>
              </a:rPr>
              <a:t> span Availability Zones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7" name="Shape 722"/>
          <p:cNvPicPr/>
          <p:nvPr/>
        </p:nvPicPr>
        <p:blipFill>
          <a:blip r:embed="rId2"/>
          <a:stretch/>
        </p:blipFill>
        <p:spPr>
          <a:xfrm>
            <a:off x="756720" y="1877400"/>
            <a:ext cx="7629840" cy="2465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008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74746"/>
                </a:solidFill>
              </a:rPr>
              <a:t>Core components</a:t>
            </a:r>
            <a:endParaRPr lang="en-US" sz="2800" dirty="0"/>
          </a:p>
        </p:txBody>
      </p:sp>
      <p:sp>
        <p:nvSpPr>
          <p:cNvPr id="279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Attach gateway devices to network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0" name="Shape 729"/>
          <p:cNvPicPr/>
          <p:nvPr/>
        </p:nvPicPr>
        <p:blipFill>
          <a:blip r:embed="rId2"/>
          <a:stretch/>
        </p:blipFill>
        <p:spPr>
          <a:xfrm>
            <a:off x="761400" y="1468440"/>
            <a:ext cx="7620480" cy="2855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2318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74746"/>
                </a:solidFill>
              </a:rPr>
              <a:t>Core components</a:t>
            </a:r>
            <a:endParaRPr lang="en-US" sz="2800" dirty="0"/>
          </a:p>
        </p:txBody>
      </p:sp>
      <p:sp>
        <p:nvSpPr>
          <p:cNvPr id="282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VPN Gateway(VGW) allows subnet(s) to route to on-premises network over IPSEC VPN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3" name="Shape 736"/>
          <p:cNvPicPr/>
          <p:nvPr/>
        </p:nvPicPr>
        <p:blipFill>
          <a:blip r:embed="rId2"/>
          <a:stretch/>
        </p:blipFill>
        <p:spPr>
          <a:xfrm>
            <a:off x="1917720" y="1934280"/>
            <a:ext cx="5391360" cy="2895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9151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74746"/>
                </a:solidFill>
              </a:rPr>
              <a:t>Core components</a:t>
            </a:r>
            <a:endParaRPr lang="en-US" sz="2800" dirty="0"/>
          </a:p>
        </p:txBody>
      </p:sp>
      <p:sp>
        <p:nvSpPr>
          <p:cNvPr id="285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Define custom routing rule(s) for each subnet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6" name="Shape 743"/>
          <p:cNvPicPr/>
          <p:nvPr/>
        </p:nvPicPr>
        <p:blipFill>
          <a:blip r:embed="rId2"/>
          <a:stretch/>
        </p:blipFill>
        <p:spPr>
          <a:xfrm>
            <a:off x="1997640" y="1702080"/>
            <a:ext cx="4981680" cy="2971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8417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74746"/>
                </a:solidFill>
              </a:rPr>
              <a:t>Core components</a:t>
            </a:r>
            <a:endParaRPr lang="en-US" sz="2800" dirty="0"/>
          </a:p>
        </p:txBody>
      </p:sp>
      <p:sp>
        <p:nvSpPr>
          <p:cNvPr id="288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Private subnet with IPSEC VPN to corporate datacenter via VGW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9" name="Shape 750"/>
          <p:cNvPicPr/>
          <p:nvPr/>
        </p:nvPicPr>
        <p:blipFill>
          <a:blip r:embed="rId2"/>
          <a:stretch/>
        </p:blipFill>
        <p:spPr>
          <a:xfrm>
            <a:off x="1437840" y="2022840"/>
            <a:ext cx="6267600" cy="2928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5156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74746"/>
                </a:solidFill>
              </a:rPr>
              <a:t>Core components</a:t>
            </a:r>
            <a:endParaRPr lang="en-US" sz="2800" dirty="0"/>
          </a:p>
        </p:txBody>
      </p:sp>
      <p:sp>
        <p:nvSpPr>
          <p:cNvPr id="291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  <a:ea typeface="Arial"/>
              </a:rPr>
              <a:t>Public subnet with inbound/outbound Internet connectivity via IGW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92" name="Shape 757"/>
          <p:cNvPicPr/>
          <p:nvPr/>
        </p:nvPicPr>
        <p:blipFill>
          <a:blip r:embed="rId2"/>
          <a:stretch/>
        </p:blipFill>
        <p:spPr>
          <a:xfrm>
            <a:off x="1387440" y="1974240"/>
            <a:ext cx="6229440" cy="2853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56266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676"/>
          <p:cNvPicPr/>
          <p:nvPr/>
        </p:nvPicPr>
        <p:blipFill>
          <a:blip r:embed="rId2"/>
          <a:stretch/>
        </p:blipFill>
        <p:spPr>
          <a:xfrm>
            <a:off x="231840" y="1179360"/>
            <a:ext cx="2543760" cy="322992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2670120" y="1564560"/>
            <a:ext cx="617904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474746"/>
                </a:solidFill>
                <a:latin typeface="Arial"/>
                <a:ea typeface="Arial"/>
              </a:rPr>
              <a:t>Module 4: Amazon VPC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Topics</a:t>
            </a:r>
            <a:endParaRPr/>
          </a:p>
        </p:txBody>
      </p:sp>
      <p:sp>
        <p:nvSpPr>
          <p:cNvPr id="299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BFBFBF"/>
                </a:solidFill>
                <a:latin typeface="Arial"/>
                <a:ea typeface="Arial"/>
              </a:rPr>
              <a:t>What is Amazon VPC?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 smtClean="0">
                <a:solidFill>
                  <a:srgbClr val="BFBFBF"/>
                </a:solidFill>
                <a:latin typeface="Arial"/>
                <a:ea typeface="Arial"/>
              </a:rPr>
              <a:t>Core components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595A5D"/>
                </a:solidFill>
                <a:latin typeface="Arial"/>
                <a:ea typeface="Arial"/>
              </a:rPr>
              <a:t>Key</a:t>
            </a:r>
            <a:r>
              <a:rPr lang="en-US" sz="2800" strike="noStrike" dirty="0" smtClean="0">
                <a:solidFill>
                  <a:srgbClr val="595A5D"/>
                </a:solidFill>
                <a:latin typeface="Arial"/>
                <a:ea typeface="Arial"/>
              </a:rPr>
              <a:t> </a:t>
            </a:r>
            <a:r>
              <a:rPr lang="en-US" sz="2800" strike="noStrike" dirty="0">
                <a:solidFill>
                  <a:srgbClr val="595A5D"/>
                </a:solidFill>
                <a:latin typeface="Arial"/>
                <a:ea typeface="Arial"/>
              </a:rPr>
              <a:t>Features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05" y="199234"/>
            <a:ext cx="8369084" cy="44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8767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81" y="84919"/>
            <a:ext cx="7919634" cy="44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912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5" y="227179"/>
            <a:ext cx="8400080" cy="43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072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59" y="185686"/>
            <a:ext cx="8508568" cy="44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3191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" y="92990"/>
            <a:ext cx="8279468" cy="45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149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18" y="111512"/>
            <a:ext cx="8038282" cy="45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657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8" y="138850"/>
            <a:ext cx="8508570" cy="44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361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43" y="92990"/>
            <a:ext cx="8068514" cy="45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1754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" y="112480"/>
            <a:ext cx="8648052" cy="450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318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Topics</a:t>
            </a:r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595A5D"/>
                </a:solidFill>
                <a:latin typeface="Arial"/>
                <a:ea typeface="Arial"/>
              </a:rPr>
              <a:t>What is Amazon VPC?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 smtClean="0">
                <a:solidFill>
                  <a:srgbClr val="595A5D"/>
                </a:solidFill>
                <a:latin typeface="Arial"/>
                <a:ea typeface="Arial"/>
              </a:rPr>
              <a:t>Core Components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595A5D"/>
                </a:solidFill>
                <a:latin typeface="Arial"/>
                <a:ea typeface="Arial"/>
              </a:rPr>
              <a:t>Key</a:t>
            </a:r>
            <a:r>
              <a:rPr lang="en-US" sz="2800" strike="noStrike" dirty="0" smtClean="0">
                <a:solidFill>
                  <a:srgbClr val="595A5D"/>
                </a:solidFill>
                <a:latin typeface="Arial"/>
                <a:ea typeface="Arial"/>
              </a:rPr>
              <a:t> </a:t>
            </a:r>
            <a:r>
              <a:rPr lang="en-US" sz="2800" strike="noStrike" dirty="0">
                <a:solidFill>
                  <a:srgbClr val="595A5D"/>
                </a:solidFill>
                <a:latin typeface="Arial"/>
                <a:ea typeface="Arial"/>
              </a:rPr>
              <a:t>Features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9" y="86485"/>
            <a:ext cx="7958704" cy="45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3251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7" y="153441"/>
            <a:ext cx="8648054" cy="44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280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74184"/>
            <a:ext cx="8214100" cy="45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727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7" y="165343"/>
            <a:ext cx="8214102" cy="430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6126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7" y="87414"/>
            <a:ext cx="7671662" cy="44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529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18" y="181554"/>
            <a:ext cx="8426074" cy="44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2449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1" y="77491"/>
            <a:ext cx="7870656" cy="4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2476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4" y="150887"/>
            <a:ext cx="8508568" cy="42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1564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7" y="106899"/>
            <a:ext cx="7795648" cy="4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66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76" y="240223"/>
            <a:ext cx="8282946" cy="43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002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Topics</a:t>
            </a:r>
            <a:endParaRPr/>
          </a:p>
        </p:txBody>
      </p:sp>
      <p:sp>
        <p:nvSpPr>
          <p:cNvPr id="264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595A5D"/>
                </a:solidFill>
                <a:latin typeface="Arial"/>
                <a:ea typeface="Arial"/>
              </a:rPr>
              <a:t>What is Amazon VPC?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D8D8D8"/>
                </a:solidFill>
                <a:latin typeface="Arial"/>
                <a:ea typeface="Arial"/>
              </a:rPr>
              <a:t>Core components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D8D8D8"/>
                </a:solidFill>
                <a:latin typeface="Arial"/>
                <a:ea typeface="Arial"/>
              </a:rPr>
              <a:t>Key</a:t>
            </a:r>
            <a:r>
              <a:rPr lang="en-US" sz="2800" strike="noStrike" dirty="0" smtClean="0">
                <a:solidFill>
                  <a:srgbClr val="D8D8D8"/>
                </a:solidFill>
                <a:latin typeface="Arial"/>
                <a:ea typeface="Arial"/>
              </a:rPr>
              <a:t> </a:t>
            </a:r>
            <a:r>
              <a:rPr lang="en-US" sz="2800" strike="noStrike" dirty="0">
                <a:solidFill>
                  <a:srgbClr val="D8D8D8"/>
                </a:solidFill>
                <a:latin typeface="Arial"/>
                <a:ea typeface="Arial"/>
              </a:rPr>
              <a:t>Features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5" y="102943"/>
            <a:ext cx="7842144" cy="44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373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93" y="278970"/>
            <a:ext cx="808271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974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16" y="112692"/>
            <a:ext cx="7434148" cy="42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332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9" y="216976"/>
            <a:ext cx="8435342" cy="43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882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6" y="214040"/>
            <a:ext cx="8338086" cy="43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6833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7" y="128619"/>
            <a:ext cx="8462074" cy="44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0525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4" y="99986"/>
            <a:ext cx="8136610" cy="45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600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4" y="154983"/>
            <a:ext cx="8465316" cy="44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1544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4" y="158572"/>
            <a:ext cx="7667806" cy="43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906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90" y="178230"/>
            <a:ext cx="8326020" cy="43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36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0" y="276894"/>
            <a:ext cx="8229600" cy="42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8368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86" y="141226"/>
            <a:ext cx="8268012" cy="42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3766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97" y="70740"/>
            <a:ext cx="8074616" cy="45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4723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54" y="379141"/>
            <a:ext cx="8322452" cy="42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57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458"/>
            <a:ext cx="8059118" cy="44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420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1" y="272878"/>
            <a:ext cx="8074616" cy="421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359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7" y="155021"/>
            <a:ext cx="8524070" cy="43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119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72" y="176680"/>
            <a:ext cx="8339216" cy="43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377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99" y="286719"/>
            <a:ext cx="8163208" cy="43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46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85" y="81775"/>
            <a:ext cx="8231634" cy="442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045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1" y="443467"/>
            <a:ext cx="7733652" cy="40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688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What is Amazon VPC?</a:t>
            </a:r>
            <a:endParaRPr/>
          </a:p>
        </p:txBody>
      </p:sp>
      <p:pic>
        <p:nvPicPr>
          <p:cNvPr id="266" name="Shape 695"/>
          <p:cNvPicPr/>
          <p:nvPr/>
        </p:nvPicPr>
        <p:blipFill>
          <a:blip r:embed="rId2"/>
          <a:stretch/>
        </p:blipFill>
        <p:spPr>
          <a:xfrm>
            <a:off x="903600" y="864000"/>
            <a:ext cx="707868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2" y="140066"/>
            <a:ext cx="7687158" cy="44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1304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4" y="169230"/>
            <a:ext cx="8431078" cy="44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1363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73" y="109281"/>
            <a:ext cx="7811146" cy="44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9082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20" y="123986"/>
            <a:ext cx="8632862" cy="44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741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3" y="104078"/>
            <a:ext cx="8374932" cy="44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6281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3" y="201479"/>
            <a:ext cx="8522206" cy="43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1156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45" y="253804"/>
            <a:ext cx="8326494" cy="43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8545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39" y="191867"/>
            <a:ext cx="7716770" cy="43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780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36" y="100704"/>
            <a:ext cx="7660698" cy="43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745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15" y="230458"/>
            <a:ext cx="8055236" cy="41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56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3" y="267629"/>
            <a:ext cx="8197762" cy="42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649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1" y="116237"/>
            <a:ext cx="7879904" cy="44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0136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8" y="131241"/>
            <a:ext cx="8601558" cy="44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7705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3" y="171621"/>
            <a:ext cx="7780150" cy="43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8603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09" y="263472"/>
            <a:ext cx="8044770" cy="42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9582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841"/>
          <p:cNvPicPr/>
          <p:nvPr/>
        </p:nvPicPr>
        <p:blipFill>
          <a:blip r:embed="rId2"/>
          <a:stretch/>
        </p:blipFill>
        <p:spPr>
          <a:xfrm>
            <a:off x="866520" y="801720"/>
            <a:ext cx="715320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340560" y="2161440"/>
            <a:ext cx="8204760" cy="24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dirty="0">
                <a:solidFill>
                  <a:srgbClr val="595A5D"/>
                </a:solidFill>
                <a:latin typeface="Arial"/>
                <a:ea typeface="Arial"/>
              </a:rPr>
              <a:t>Appendix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Appendix</a:t>
            </a:r>
            <a:endParaRPr/>
          </a:p>
        </p:txBody>
      </p:sp>
      <p:pic>
        <p:nvPicPr>
          <p:cNvPr id="324" name="Shape 857"/>
          <p:cNvPicPr/>
          <p:nvPr/>
        </p:nvPicPr>
        <p:blipFill>
          <a:blip r:embed="rId2"/>
          <a:stretch/>
        </p:blipFill>
        <p:spPr>
          <a:xfrm>
            <a:off x="1067040" y="919440"/>
            <a:ext cx="6752160" cy="355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36960" y="114840"/>
            <a:ext cx="8204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  <a:ea typeface="Arial"/>
              </a:rPr>
              <a:t>Topics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340560" y="1009440"/>
            <a:ext cx="8204760" cy="35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D8D8D8"/>
                </a:solidFill>
                <a:latin typeface="Arial"/>
                <a:ea typeface="Arial"/>
              </a:rPr>
              <a:t>What is Amazon VPC?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474746"/>
                </a:solidFill>
                <a:latin typeface="Arial"/>
              </a:rPr>
              <a:t>Core components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D8D8D8"/>
                </a:solidFill>
                <a:latin typeface="Arial"/>
                <a:ea typeface="Arial"/>
              </a:rPr>
              <a:t>Key</a:t>
            </a:r>
            <a:r>
              <a:rPr lang="en-US" sz="2800" strike="noStrike" dirty="0" smtClean="0">
                <a:solidFill>
                  <a:srgbClr val="D8D8D8"/>
                </a:solidFill>
                <a:latin typeface="Arial"/>
                <a:ea typeface="Arial"/>
              </a:rPr>
              <a:t> </a:t>
            </a:r>
            <a:r>
              <a:rPr lang="en-US" sz="2800" strike="noStrike" dirty="0">
                <a:solidFill>
                  <a:srgbClr val="D8D8D8"/>
                </a:solidFill>
                <a:latin typeface="Arial"/>
                <a:ea typeface="Arial"/>
              </a:rPr>
              <a:t>Features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4" y="229650"/>
            <a:ext cx="8539566" cy="43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613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</TotalTime>
  <Words>142</Words>
  <Application>Microsoft Office PowerPoint</Application>
  <PresentationFormat>On-screen Show (16:9)</PresentationFormat>
  <Paragraphs>38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DejaVu Sans</vt:lpstr>
      <vt:lpstr>StarSymbol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Thieu Lam Dong Quan (EBS.VN.DMS)</cp:lastModifiedBy>
  <cp:revision>32</cp:revision>
  <dcterms:modified xsi:type="dcterms:W3CDTF">2021-05-10T15:53:16Z</dcterms:modified>
  <dc:language>en-US</dc:language>
</cp:coreProperties>
</file>